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61" r:id="rId4"/>
    <p:sldId id="267" r:id="rId5"/>
    <p:sldId id="262" r:id="rId6"/>
    <p:sldId id="264" r:id="rId7"/>
    <p:sldId id="265" r:id="rId8"/>
    <p:sldId id="278" r:id="rId9"/>
    <p:sldId id="268" r:id="rId10"/>
    <p:sldId id="269" r:id="rId11"/>
    <p:sldId id="271" r:id="rId12"/>
    <p:sldId id="272" r:id="rId13"/>
    <p:sldId id="273" r:id="rId14"/>
    <p:sldId id="275" r:id="rId15"/>
    <p:sldId id="276" r:id="rId16"/>
    <p:sldId id="274" r:id="rId17"/>
    <p:sldId id="277" r:id="rId18"/>
    <p:sldId id="25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BBBB"/>
    <a:srgbClr val="FFFFEE"/>
    <a:srgbClr val="D33833"/>
    <a:srgbClr val="FBAD3E"/>
    <a:srgbClr val="3465A4"/>
    <a:srgbClr val="729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75" autoAdjust="0"/>
  </p:normalViewPr>
  <p:slideViewPr>
    <p:cSldViewPr snapToGrid="0" snapToObjects="1">
      <p:cViewPr>
        <p:scale>
          <a:sx n="112" d="100"/>
          <a:sy n="112" d="100"/>
        </p:scale>
        <p:origin x="-1624" y="-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EEE14-0AAB-1540-AA0E-B49010DF4841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EC504-3D0C-7B42-8EAE-00DE582D0A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57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1D318-560A-C046-BAC5-EF255F89F7F2}" type="datetimeFigureOut">
              <a:rPr lang="en-US" smtClean="0"/>
              <a:t>15/08/2014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D3FC5-2B72-ED40-8AAC-AF18035EE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87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have 10000+</a:t>
            </a:r>
            <a:r>
              <a:rPr lang="en-US" baseline="0" dirty="0" smtClean="0"/>
              <a:t> customers across the globe. This is a proven platform for delivering a diverse set of products.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83EA3-F668-954E-8966-361BED1A451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1" y="496568"/>
            <a:ext cx="9144000" cy="63427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ogo.pn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72" y="1960243"/>
            <a:ext cx="2347383" cy="323939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355507"/>
            <a:ext cx="4988650" cy="110928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4200" y="1977244"/>
            <a:ext cx="5492130" cy="1256109"/>
          </a:xfrm>
        </p:spPr>
        <p:txBody>
          <a:bodyPr anchor="t" anchorCtr="0"/>
          <a:lstStyle>
            <a:lvl1pPr algn="l">
              <a:defRPr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00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632872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32873"/>
            <a:ext cx="5111750" cy="54932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809751"/>
            <a:ext cx="3008313" cy="4316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75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70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673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56167"/>
            <a:ext cx="2057400" cy="5469996"/>
          </a:xfrm>
        </p:spPr>
        <p:txBody>
          <a:bodyPr vert="eaVert"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56167"/>
            <a:ext cx="6019800" cy="5469996"/>
          </a:xfrm>
        </p:spPr>
        <p:txBody>
          <a:bodyPr vert="eaVert"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4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chemeClr val="accent5"/>
              </a:buClr>
              <a:defRPr lang="en-US" smtClean="0"/>
            </a:lvl1pPr>
            <a:lvl2pPr>
              <a:buClr>
                <a:schemeClr val="accent3"/>
              </a:buClr>
              <a:defRPr lang="en-US" smtClean="0"/>
            </a:lvl2pPr>
            <a:lvl3pPr>
              <a:buClr>
                <a:schemeClr val="accent6"/>
              </a:buClr>
              <a:defRPr lang="en-US" smtClean="0"/>
            </a:lvl3pPr>
            <a:lvl4pPr>
              <a:buClr>
                <a:schemeClr val="accent3"/>
              </a:buClr>
              <a:defRPr lang="en-US" smtClean="0"/>
            </a:lvl4pPr>
            <a:lvl5pPr>
              <a:buClr>
                <a:schemeClr val="tx1"/>
              </a:buClr>
              <a:defRPr lang="en-US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193046-DA5F-E341-AC4F-7A2F2A838346}" type="datetime1">
              <a:rPr lang="en-US" smtClean="0"/>
              <a:pPr/>
              <a:t>15/08/2014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A53227-414E-4EF6-ABDE-CCCFF925A1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0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500" y="581545"/>
            <a:ext cx="7861300" cy="720000"/>
          </a:xfrm>
        </p:spPr>
        <p:txBody>
          <a:bodyPr anchor="t"/>
          <a:lstStyle/>
          <a:p>
            <a:r>
              <a:rPr lang="ga-IE" dirty="0" smtClean="0"/>
              <a:t>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25500" y="1672167"/>
            <a:ext cx="7861300" cy="4814888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ga-I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129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th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500" y="581545"/>
            <a:ext cx="7861300" cy="720000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ga-IE" dirty="0" smtClean="0"/>
              <a:t>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25500" y="1428751"/>
            <a:ext cx="7861300" cy="4814888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ga-IE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915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1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9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8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0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F7DA-E512-E845-874E-28AC6C15832A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D32F-561B-3D4B-9D0D-E3ED49EF8A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06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16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11" y="581545"/>
            <a:ext cx="1430869" cy="19746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815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533" y="2039938"/>
            <a:ext cx="8229600" cy="4316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8F7DA-E512-E845-874E-28AC6C15832A}" type="datetimeFigureOut">
              <a:rPr lang="en-US" smtClean="0"/>
              <a:pPr/>
              <a:t>15/08/2014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D32F-561B-3D4B-9D0D-E3ED49EF8A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44319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>
                  <a:lumMod val="50000"/>
                </a:schemeClr>
              </a:gs>
            </a:gsLst>
            <a:lin ang="5400000" scaled="0"/>
            <a:tileRect/>
          </a:gradFill>
        </p:spPr>
        <p:txBody>
          <a:bodyPr wrap="square" tIns="27432" rtlCol="0">
            <a:spAutoFit/>
          </a:bodyPr>
          <a:lstStyle/>
          <a:p>
            <a:r>
              <a:rPr lang="en-US" sz="2400" b="1" i="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Georgia"/>
                <a:cs typeface="Georgia"/>
              </a:rPr>
              <a:t>     </a:t>
            </a:r>
            <a:r>
              <a:rPr lang="en-US" sz="2000" b="1" i="0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Georgia"/>
                <a:cs typeface="Georgia"/>
              </a:rPr>
              <a:t>JCICPH 2014</a:t>
            </a:r>
            <a:endParaRPr lang="en-US" sz="2000" b="1" i="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8" name="Rectangle 7"/>
          <p:cNvSpPr/>
          <p:nvPr/>
        </p:nvSpPr>
        <p:spPr>
          <a:xfrm flipV="1">
            <a:off x="0" y="415945"/>
            <a:ext cx="9144000" cy="45720"/>
          </a:xfrm>
          <a:prstGeom prst="rect">
            <a:avLst/>
          </a:prstGeom>
          <a:solidFill>
            <a:srgbClr val="D338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9411" y="87726"/>
            <a:ext cx="1797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i="1" baseline="0" dirty="0" smtClean="0">
                <a:solidFill>
                  <a:srgbClr val="FFFF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+mj-lt"/>
                <a:cs typeface="Georgia"/>
              </a:rPr>
              <a:t>#</a:t>
            </a:r>
            <a:r>
              <a:rPr lang="en-US" sz="1200" b="1" i="1" baseline="0" dirty="0" err="1" smtClean="0">
                <a:solidFill>
                  <a:srgbClr val="FFFF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+mj-lt"/>
                <a:cs typeface="Georgia"/>
              </a:rPr>
              <a:t>jenkinsconf</a:t>
            </a:r>
            <a:r>
              <a:rPr lang="en-US" sz="1200" b="1" i="1" baseline="0" dirty="0" smtClean="0">
                <a:solidFill>
                  <a:srgbClr val="FFFFFF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+mj-lt"/>
                <a:cs typeface="Georgia"/>
              </a:rPr>
              <a:t>      </a:t>
            </a:r>
            <a:endParaRPr lang="en-US" sz="1200" b="1" i="1" dirty="0">
              <a:solidFill>
                <a:srgbClr val="FFFFFF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+mj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5669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emf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image" Target="../media/image30.emf"/><Relationship Id="rId13" Type="http://schemas.openxmlformats.org/officeDocument/2006/relationships/image" Target="../media/image31.emf"/><Relationship Id="rId14" Type="http://schemas.openxmlformats.org/officeDocument/2006/relationships/image" Target="../media/image32.jpeg"/><Relationship Id="rId15" Type="http://schemas.microsoft.com/office/2007/relationships/hdphoto" Target="../media/hdphoto2.wdp"/><Relationship Id="rId16" Type="http://schemas.openxmlformats.org/officeDocument/2006/relationships/image" Target="../media/image14.emf"/><Relationship Id="rId17" Type="http://schemas.openxmlformats.org/officeDocument/2006/relationships/image" Target="../media/image33.png"/><Relationship Id="rId18" Type="http://schemas.openxmlformats.org/officeDocument/2006/relationships/image" Target="../media/image34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emf"/><Relationship Id="rId9" Type="http://schemas.openxmlformats.org/officeDocument/2006/relationships/image" Target="../media/image27.jpeg"/><Relationship Id="rId10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6.emf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em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8.jpeg"/><Relationship Id="rId7" Type="http://schemas.openxmlformats.org/officeDocument/2006/relationships/image" Target="../media/image49.jpeg"/><Relationship Id="rId8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2" y="3862176"/>
            <a:ext cx="5306483" cy="1422979"/>
          </a:xfrm>
        </p:spPr>
        <p:txBody>
          <a:bodyPr>
            <a:noAutofit/>
          </a:bodyPr>
          <a:lstStyle/>
          <a:p>
            <a:r>
              <a:rPr lang="en-US" sz="1800" dirty="0" smtClean="0"/>
              <a:t>Sven Erik Knop</a:t>
            </a:r>
          </a:p>
          <a:p>
            <a:r>
              <a:rPr lang="en-US" sz="1800" dirty="0" smtClean="0"/>
              <a:t>@p4sven</a:t>
            </a:r>
          </a:p>
          <a:p>
            <a:endParaRPr lang="en-US" sz="1800" dirty="0" smtClean="0"/>
          </a:p>
          <a:p>
            <a:r>
              <a:rPr lang="en-US" sz="1800" dirty="0" smtClean="0"/>
              <a:t>Perforce Software</a:t>
            </a:r>
          </a:p>
          <a:p>
            <a:r>
              <a:rPr lang="en-US" sz="1800" dirty="0" err="1" smtClean="0"/>
              <a:t>www.perforce.com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Aug 22, 2014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4200" y="2305538"/>
            <a:ext cx="5492130" cy="927815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Version Control and Continuous Integration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5912529" y="5916899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Georgia"/>
                <a:cs typeface="Georgia"/>
              </a:rPr>
              <a:t>#jenkinsconf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0080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Optimize reviewer’s productivity</a:t>
            </a:r>
          </a:p>
          <a:p>
            <a:r>
              <a:rPr lang="en-US" dirty="0" smtClean="0"/>
              <a:t>Link code review and CI</a:t>
            </a:r>
          </a:p>
          <a:p>
            <a:pPr lvl="1"/>
            <a:r>
              <a:rPr lang="en-US" dirty="0" smtClean="0"/>
              <a:t>Ensure changes build and pass their tests before they are being reviewed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your code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122" y="3635561"/>
            <a:ext cx="2544862" cy="25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92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Perforce?</a:t>
            </a:r>
          </a:p>
          <a:p>
            <a:endParaRPr lang="en-US" dirty="0" smtClean="0"/>
          </a:p>
          <a:p>
            <a:r>
              <a:rPr lang="en-US" dirty="0" smtClean="0"/>
              <a:t>Development Pipeline</a:t>
            </a:r>
          </a:p>
          <a:p>
            <a:endParaRPr lang="en-US" dirty="0"/>
          </a:p>
          <a:p>
            <a:r>
              <a:rPr lang="en-US" dirty="0" smtClean="0"/>
              <a:t>Jenkins Integration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look like in Perforce?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51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Massive </a:t>
            </a:r>
            <a:r>
              <a:rPr lang="en-US" sz="2400" dirty="0" smtClean="0"/>
              <a:t>Scalability</a:t>
            </a:r>
          </a:p>
          <a:p>
            <a:r>
              <a:rPr lang="en-US" sz="2400" dirty="0" smtClean="0"/>
              <a:t>Distributed </a:t>
            </a:r>
            <a:r>
              <a:rPr lang="en-US" sz="2400" dirty="0"/>
              <a:t>or centralized workflows</a:t>
            </a:r>
          </a:p>
          <a:p>
            <a:r>
              <a:rPr lang="en-US" sz="2400" dirty="0" smtClean="0"/>
              <a:t>Collaboration</a:t>
            </a:r>
          </a:p>
          <a:p>
            <a:r>
              <a:rPr lang="en-US" sz="2400" dirty="0" smtClean="0"/>
              <a:t>Multi</a:t>
            </a:r>
            <a:r>
              <a:rPr lang="en-US" sz="2400" dirty="0"/>
              <a:t>-site </a:t>
            </a:r>
            <a:r>
              <a:rPr lang="en-US" sz="2400" dirty="0" smtClean="0"/>
              <a:t>Teams</a:t>
            </a:r>
          </a:p>
          <a:p>
            <a:r>
              <a:rPr lang="en-US" sz="2400" dirty="0" smtClean="0"/>
              <a:t>Large Binaries</a:t>
            </a:r>
          </a:p>
          <a:p>
            <a:r>
              <a:rPr lang="en-US" sz="2400" dirty="0" smtClean="0"/>
              <a:t>IP </a:t>
            </a:r>
            <a:r>
              <a:rPr lang="en-US" sz="2400" dirty="0"/>
              <a:t>Security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Perforce?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60260" y="3210057"/>
            <a:ext cx="5726540" cy="2676683"/>
            <a:chOff x="3404276" y="1622978"/>
            <a:chExt cx="5739727" cy="2496805"/>
          </a:xfrm>
        </p:grpSpPr>
        <p:pic>
          <p:nvPicPr>
            <p:cNvPr id="6" name="Picture 5" descr="map-syste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4276" y="1696323"/>
              <a:ext cx="5739727" cy="2423460"/>
            </a:xfrm>
            <a:prstGeom prst="rect">
              <a:avLst/>
            </a:prstGeom>
            <a:effectLst/>
          </p:spPr>
        </p:pic>
        <p:sp>
          <p:nvSpPr>
            <p:cNvPr id="7" name="Oval 6"/>
            <p:cNvSpPr/>
            <p:nvPr/>
          </p:nvSpPr>
          <p:spPr>
            <a:xfrm>
              <a:off x="4482125" y="2185386"/>
              <a:ext cx="3520335" cy="1279476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lIns="91404" tIns="45702" rIns="91404" bIns="45702"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86504" y="1998603"/>
              <a:ext cx="505441" cy="568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9" name="Straight Connector 8"/>
            <p:cNvCxnSpPr/>
            <p:nvPr/>
          </p:nvCxnSpPr>
          <p:spPr>
            <a:xfrm>
              <a:off x="4866581" y="2752850"/>
              <a:ext cx="2845503" cy="121570"/>
            </a:xfrm>
            <a:prstGeom prst="line">
              <a:avLst/>
            </a:prstGeom>
            <a:noFill/>
            <a:ln w="12700" cap="flat" cmpd="sng" algn="ctr">
              <a:solidFill>
                <a:srgbClr val="284D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>
              <a:stCxn id="15" idx="3"/>
            </p:cNvCxnSpPr>
            <p:nvPr/>
          </p:nvCxnSpPr>
          <p:spPr>
            <a:xfrm>
              <a:off x="4866584" y="2761209"/>
              <a:ext cx="757363" cy="592985"/>
            </a:xfrm>
            <a:prstGeom prst="line">
              <a:avLst/>
            </a:prstGeom>
            <a:noFill/>
            <a:ln w="12700" cap="flat" cmpd="sng" algn="ctr">
              <a:solidFill>
                <a:srgbClr val="284D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>
            <a:xfrm flipH="1">
              <a:off x="4704124" y="2316135"/>
              <a:ext cx="1514827" cy="458016"/>
            </a:xfrm>
            <a:prstGeom prst="line">
              <a:avLst/>
            </a:prstGeom>
            <a:noFill/>
            <a:ln w="12700" cap="flat" cmpd="sng" algn="ctr">
              <a:solidFill>
                <a:srgbClr val="284D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2" name="Group 11"/>
            <p:cNvGrpSpPr/>
            <p:nvPr/>
          </p:nvGrpSpPr>
          <p:grpSpPr>
            <a:xfrm>
              <a:off x="5914425" y="1622978"/>
              <a:ext cx="1024375" cy="693505"/>
              <a:chOff x="5914422" y="1622977"/>
              <a:chExt cx="1024375" cy="693505"/>
            </a:xfrm>
          </p:grpSpPr>
          <p:pic>
            <p:nvPicPr>
              <p:cNvPr id="23" name="Picture 22" descr="shared-versioning-service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4422" y="1622977"/>
                <a:ext cx="303423" cy="271057"/>
              </a:xfrm>
              <a:prstGeom prst="rect">
                <a:avLst/>
              </a:prstGeom>
              <a:effectLst/>
            </p:spPr>
          </p:pic>
          <p:pic>
            <p:nvPicPr>
              <p:cNvPr id="24" name="Picture 23" descr="shared-versioning-service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1686" y="1738836"/>
                <a:ext cx="303423" cy="271057"/>
              </a:xfrm>
              <a:prstGeom prst="rect">
                <a:avLst/>
              </a:prstGeom>
              <a:effectLst/>
            </p:spPr>
          </p:pic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>
              <a:blip r:embed="rId6"/>
              <a:stretch>
                <a:fillRect/>
              </a:stretch>
            </p:blipFill>
            <p:spPr bwMode="auto">
              <a:xfrm flipH="1">
                <a:off x="6454348" y="1791152"/>
                <a:ext cx="396208" cy="2390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Rounded Rectangle 25"/>
              <p:cNvSpPr/>
              <p:nvPr/>
            </p:nvSpPr>
            <p:spPr bwMode="auto">
              <a:xfrm>
                <a:off x="5915389" y="2060393"/>
                <a:ext cx="1023408" cy="256089"/>
              </a:xfrm>
              <a:prstGeom prst="roundRect">
                <a:avLst>
                  <a:gd name="adj" fmla="val 18679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284D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435" tIns="34218" rIns="68435" bIns="342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4062"/>
                <a:r>
                  <a:rPr lang="en-US" sz="900" dirty="0">
                    <a:latin typeface="Arial" charset="0"/>
                  </a:rPr>
                  <a:t> Development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55944" y="3331947"/>
              <a:ext cx="1023408" cy="569259"/>
              <a:chOff x="4955944" y="3331947"/>
              <a:chExt cx="1023408" cy="569259"/>
            </a:xfrm>
          </p:grpSpPr>
          <p:pic>
            <p:nvPicPr>
              <p:cNvPr id="20" name="Picture 19" descr="team2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4493" y="3626365"/>
                <a:ext cx="404177" cy="274841"/>
              </a:xfrm>
              <a:prstGeom prst="rect">
                <a:avLst/>
              </a:prstGeom>
            </p:spPr>
          </p:pic>
          <p:pic>
            <p:nvPicPr>
              <p:cNvPr id="21" name="Picture 20" descr="shared-versioning-service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1521" y="3627695"/>
                <a:ext cx="303423" cy="271057"/>
              </a:xfrm>
              <a:prstGeom prst="rect">
                <a:avLst/>
              </a:prstGeom>
              <a:effectLst/>
            </p:spPr>
          </p:pic>
          <p:sp>
            <p:nvSpPr>
              <p:cNvPr id="22" name="Rounded Rectangle 21"/>
              <p:cNvSpPr/>
              <p:nvPr/>
            </p:nvSpPr>
            <p:spPr bwMode="auto">
              <a:xfrm>
                <a:off x="4955944" y="3331947"/>
                <a:ext cx="1023408" cy="256088"/>
              </a:xfrm>
              <a:prstGeom prst="roundRect">
                <a:avLst>
                  <a:gd name="adj" fmla="val 18679"/>
                </a:avLst>
              </a:prstGeom>
              <a:solidFill>
                <a:srgbClr val="FFFFFF"/>
              </a:solidFill>
              <a:ln w="9525" cap="flat" cmpd="sng" algn="ctr">
                <a:solidFill>
                  <a:srgbClr val="284D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4062"/>
                <a:r>
                  <a:rPr lang="en-US" sz="900" dirty="0">
                    <a:solidFill>
                      <a:srgbClr val="2596C9"/>
                    </a:solidFill>
                    <a:latin typeface="Arial" charset="0"/>
                  </a:rPr>
                  <a:t> </a:t>
                </a:r>
                <a:r>
                  <a:rPr lang="en-US" sz="900" dirty="0">
                    <a:latin typeface="Arial" charset="0"/>
                  </a:rPr>
                  <a:t>Development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547616" y="2741135"/>
              <a:ext cx="1224736" cy="611971"/>
              <a:chOff x="7547615" y="2741134"/>
              <a:chExt cx="1224736" cy="611971"/>
            </a:xfrm>
          </p:grpSpPr>
          <p:pic>
            <p:nvPicPr>
              <p:cNvPr id="17" name="Picture 16" descr="shared-versioning-service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8521" y="3061550"/>
                <a:ext cx="303423" cy="271057"/>
              </a:xfrm>
              <a:prstGeom prst="rect">
                <a:avLst/>
              </a:prstGeom>
              <a:effectLst/>
            </p:spPr>
          </p:pic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8393016" y="3054613"/>
                <a:ext cx="298492" cy="298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9" name="Rounded Rectangle 18"/>
              <p:cNvSpPr/>
              <p:nvPr/>
            </p:nvSpPr>
            <p:spPr bwMode="auto">
              <a:xfrm>
                <a:off x="7547615" y="2741134"/>
                <a:ext cx="1224736" cy="282090"/>
              </a:xfrm>
              <a:prstGeom prst="roundRect">
                <a:avLst>
                  <a:gd name="adj" fmla="val 18679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284D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4062"/>
                <a:r>
                  <a:rPr lang="en-US" sz="900" dirty="0">
                    <a:latin typeface="Arial" charset="0"/>
                  </a:rPr>
                  <a:t>Manufacturing</a:t>
                </a:r>
              </a:p>
            </p:txBody>
          </p:sp>
        </p:grpSp>
        <p:sp>
          <p:nvSpPr>
            <p:cNvPr id="15" name="Rounded Rectangle 14"/>
            <p:cNvSpPr/>
            <p:nvPr/>
          </p:nvSpPr>
          <p:spPr bwMode="auto">
            <a:xfrm>
              <a:off x="3843173" y="2633162"/>
              <a:ext cx="1023408" cy="256088"/>
            </a:xfrm>
            <a:prstGeom prst="roundRect">
              <a:avLst>
                <a:gd name="adj" fmla="val 18679"/>
              </a:avLst>
            </a:prstGeom>
            <a:solidFill>
              <a:srgbClr val="FFFFFF"/>
            </a:solidFill>
            <a:ln w="9525" cap="flat" cmpd="sng" algn="ctr">
              <a:solidFill>
                <a:srgbClr val="284D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4" tIns="45702" rIns="91404" bIns="4570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062"/>
              <a:r>
                <a:rPr lang="en-US" sz="900" dirty="0">
                  <a:solidFill>
                    <a:srgbClr val="2596C9"/>
                  </a:solidFill>
                  <a:latin typeface="Arial" charset="0"/>
                </a:rPr>
                <a:t> </a:t>
              </a:r>
              <a:r>
                <a:rPr lang="en-US" sz="900" dirty="0">
                  <a:latin typeface="Arial" charset="0"/>
                </a:rPr>
                <a:t>Headquarters</a:t>
              </a:r>
            </a:p>
          </p:txBody>
        </p:sp>
        <p:pic>
          <p:nvPicPr>
            <p:cNvPr id="16" name="Picture 15" descr="LockOrange_ConcurrencyOptim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47289" y="3251341"/>
              <a:ext cx="343778" cy="488809"/>
            </a:xfrm>
            <a:prstGeom prst="rect">
              <a:avLst/>
            </a:prstGeom>
          </p:spPr>
        </p:pic>
      </p:grpSp>
      <p:pic>
        <p:nvPicPr>
          <p:cNvPr id="27" name="Picture 26" descr="P4_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6758" y="718419"/>
            <a:ext cx="1187884" cy="11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8435" y="2246409"/>
            <a:ext cx="8753387" cy="1900051"/>
            <a:chOff x="0" y="1607975"/>
            <a:chExt cx="11101453" cy="1808974"/>
          </a:xfrm>
          <a:noFill/>
        </p:grpSpPr>
        <p:sp>
          <p:nvSpPr>
            <p:cNvPr id="5" name="Oval 4"/>
            <p:cNvSpPr/>
            <p:nvPr/>
          </p:nvSpPr>
          <p:spPr>
            <a:xfrm>
              <a:off x="0" y="1607975"/>
              <a:ext cx="1808974" cy="1808974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858496" y="1607975"/>
              <a:ext cx="1808974" cy="1808974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716992" y="1607975"/>
              <a:ext cx="1808974" cy="1808974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575488" y="1607975"/>
              <a:ext cx="1808974" cy="1808974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433984" y="1607975"/>
              <a:ext cx="1808974" cy="1808974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9292479" y="1607975"/>
              <a:ext cx="1808974" cy="1808974"/>
            </a:xfrm>
            <a:prstGeom prst="ellipse">
              <a:avLst/>
            </a:prstGeom>
            <a:grpFill/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Perforce Powers Market Leaders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34761" y="4304272"/>
            <a:ext cx="8646108" cy="553827"/>
            <a:chOff x="134761" y="3361829"/>
            <a:chExt cx="8646108" cy="415754"/>
          </a:xfrm>
        </p:grpSpPr>
        <p:sp>
          <p:nvSpPr>
            <p:cNvPr id="32" name="TextBox 31"/>
            <p:cNvSpPr txBox="1"/>
            <p:nvPr/>
          </p:nvSpPr>
          <p:spPr>
            <a:xfrm>
              <a:off x="4583680" y="3500328"/>
              <a:ext cx="1336689" cy="277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13,000 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sym typeface="Wingdings"/>
                </a:rPr>
                <a:t> </a:t>
              </a:r>
              <a:br>
                <a:rPr lang="en-US" sz="900" dirty="0">
                  <a:solidFill>
                    <a:schemeClr val="bg1">
                      <a:lumMod val="50000"/>
                    </a:schemeClr>
                  </a:solidFill>
                  <a:sym typeface="Wingdings"/>
                </a:rPr>
              </a:b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sym typeface="Wingdings"/>
                </a:rPr>
                <a:t>20,000 users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761" y="3500328"/>
              <a:ext cx="1648376" cy="277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9,500 users</a:t>
              </a:r>
            </a:p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500+ terabytes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57670" y="3500328"/>
              <a:ext cx="1452530" cy="277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5,000+ users</a:t>
              </a:r>
            </a:p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coders &amp; designers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17053" y="3361829"/>
              <a:ext cx="1372400" cy="381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Complete delivery </a:t>
              </a:r>
              <a:b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pipeline</a:t>
              </a:r>
            </a:p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7,000+ releases/year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08629" y="3500328"/>
              <a:ext cx="1372240" cy="277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11,000+ users</a:t>
              </a:r>
            </a:p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10+ sites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32097" y="3361829"/>
              <a:ext cx="1350342" cy="381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2,500 users</a:t>
              </a:r>
            </a:p>
            <a:p>
              <a:pPr algn="ct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10,000,000 </a:t>
              </a:r>
              <a:b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</a:b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Perforce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</a:rPr>
                <a:t>xact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/day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36441" y="5569955"/>
            <a:ext cx="2632365" cy="250920"/>
            <a:chOff x="1736436" y="4311974"/>
            <a:chExt cx="2632365" cy="188364"/>
          </a:xfrm>
        </p:grpSpPr>
        <p:sp>
          <p:nvSpPr>
            <p:cNvPr id="35" name="TextBox 34"/>
            <p:cNvSpPr txBox="1"/>
            <p:nvPr/>
          </p:nvSpPr>
          <p:spPr>
            <a:xfrm>
              <a:off x="1736436" y="4311974"/>
              <a:ext cx="1223819" cy="18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dirty="0"/>
                <a:t>Everything!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77309" y="4315502"/>
              <a:ext cx="1191492" cy="184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11,000+ users</a:t>
              </a:r>
            </a:p>
          </p:txBody>
        </p:sp>
      </p:grpSp>
      <p:pic>
        <p:nvPicPr>
          <p:cNvPr id="79" name="Picture 78" descr="amazon_com_logo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1" y="5239084"/>
            <a:ext cx="1155700" cy="300205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327024" y="3821728"/>
            <a:ext cx="8138202" cy="572029"/>
            <a:chOff x="327024" y="2999581"/>
            <a:chExt cx="8138202" cy="429419"/>
          </a:xfrm>
        </p:grpSpPr>
        <p:pic>
          <p:nvPicPr>
            <p:cNvPr id="82" name="Picture 81" descr="SAP_AG__and__Co__KG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3716" y="3027435"/>
              <a:ext cx="691510" cy="342297"/>
            </a:xfrm>
            <a:prstGeom prst="rect">
              <a:avLst/>
            </a:prstGeom>
          </p:spPr>
        </p:pic>
        <p:pic>
          <p:nvPicPr>
            <p:cNvPr id="78" name="Picture 77" descr="samsung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3600" y="3005931"/>
              <a:ext cx="1130300" cy="396875"/>
            </a:xfrm>
            <a:prstGeom prst="rect">
              <a:avLst/>
            </a:prstGeom>
          </p:spPr>
        </p:pic>
        <p:pic>
          <p:nvPicPr>
            <p:cNvPr id="77" name="Picture 76" descr="EA_Games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63750" y="2999581"/>
              <a:ext cx="645832" cy="429419"/>
            </a:xfrm>
            <a:prstGeom prst="rect">
              <a:avLst/>
            </a:prstGeom>
          </p:spPr>
        </p:pic>
        <p:pic>
          <p:nvPicPr>
            <p:cNvPr id="76" name="Picture 75" descr="Qualcomm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024" y="3080675"/>
              <a:ext cx="1235075" cy="301624"/>
            </a:xfrm>
            <a:prstGeom prst="rect">
              <a:avLst/>
            </a:prstGeom>
          </p:spPr>
        </p:pic>
        <p:pic>
          <p:nvPicPr>
            <p:cNvPr id="21508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228671" y="3089166"/>
              <a:ext cx="1143514" cy="254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0" name="Picture 59" descr="nyse logo.jpe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859" y="3007596"/>
              <a:ext cx="1086449" cy="332129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309424" y="1700671"/>
            <a:ext cx="8460509" cy="1964191"/>
            <a:chOff x="309418" y="1407319"/>
            <a:chExt cx="8460509" cy="1474507"/>
          </a:xfrm>
        </p:grpSpPr>
        <p:sp>
          <p:nvSpPr>
            <p:cNvPr id="2" name="Rectangle 1"/>
            <p:cNvSpPr/>
            <p:nvPr/>
          </p:nvSpPr>
          <p:spPr>
            <a:xfrm>
              <a:off x="309418" y="2355339"/>
              <a:ext cx="8460509" cy="5264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pic>
          <p:nvPicPr>
            <p:cNvPr id="40" name="Picture 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963184" y="1441906"/>
              <a:ext cx="555080" cy="79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2" name="TextBox 41"/>
            <p:cNvSpPr txBox="1"/>
            <p:nvPr/>
          </p:nvSpPr>
          <p:spPr>
            <a:xfrm>
              <a:off x="405354" y="2458521"/>
              <a:ext cx="1084189" cy="23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Mobile ICs</a:t>
              </a:r>
            </a:p>
          </p:txBody>
        </p:sp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919512" y="1588375"/>
              <a:ext cx="796786" cy="55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" name="TextBox 36"/>
            <p:cNvSpPr txBox="1"/>
            <p:nvPr/>
          </p:nvSpPr>
          <p:spPr>
            <a:xfrm>
              <a:off x="1686102" y="2335410"/>
              <a:ext cx="1343042" cy="392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Games 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&amp; Animation</a:t>
              </a:r>
            </a:p>
          </p:txBody>
        </p:sp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294266" y="1466088"/>
              <a:ext cx="976132" cy="634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5" name="TextBox 44"/>
            <p:cNvSpPr txBox="1"/>
            <p:nvPr/>
          </p:nvSpPr>
          <p:spPr>
            <a:xfrm>
              <a:off x="3119599" y="2458521"/>
              <a:ext cx="1347476" cy="23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Cloud/SaaS</a:t>
              </a:r>
            </a:p>
          </p:txBody>
        </p:sp>
        <p:pic>
          <p:nvPicPr>
            <p:cNvPr id="47" name="Picture 1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68089" y="1468026"/>
              <a:ext cx="695450" cy="695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544786" y="2458521"/>
              <a:ext cx="1360220" cy="23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Electronics</a:t>
              </a:r>
            </a:p>
          </p:txBody>
        </p:sp>
        <p:pic>
          <p:nvPicPr>
            <p:cNvPr id="62" name="Picture 1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876" y="1407319"/>
              <a:ext cx="654582" cy="785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5992705" y="2458521"/>
              <a:ext cx="1342933" cy="23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Finance</a:t>
              </a: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7758366" y="1408261"/>
              <a:ext cx="672144" cy="756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8" name="TextBox 67"/>
            <p:cNvSpPr txBox="1"/>
            <p:nvPr/>
          </p:nvSpPr>
          <p:spPr>
            <a:xfrm>
              <a:off x="7428739" y="2458521"/>
              <a:ext cx="1337530" cy="23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Enterprise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994400" y="2498506"/>
              <a:ext cx="0" cy="258625"/>
            </a:xfrm>
            <a:prstGeom prst="line">
              <a:avLst/>
            </a:prstGeom>
            <a:ln w="9525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384474" y="2498506"/>
              <a:ext cx="0" cy="258625"/>
            </a:xfrm>
            <a:prstGeom prst="line">
              <a:avLst/>
            </a:prstGeom>
            <a:ln w="9525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544291" y="2498506"/>
              <a:ext cx="0" cy="258625"/>
            </a:xfrm>
            <a:prstGeom prst="line">
              <a:avLst/>
            </a:prstGeom>
            <a:ln w="9525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075709" y="2498506"/>
              <a:ext cx="0" cy="258625"/>
            </a:xfrm>
            <a:prstGeom prst="line">
              <a:avLst/>
            </a:prstGeom>
            <a:ln w="9525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657927" y="2498506"/>
              <a:ext cx="0" cy="258625"/>
            </a:xfrm>
            <a:prstGeom prst="line">
              <a:avLst/>
            </a:prstGeom>
            <a:ln w="9525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04" name="Group 21503"/>
          <p:cNvGrpSpPr/>
          <p:nvPr/>
        </p:nvGrpSpPr>
        <p:grpSpPr>
          <a:xfrm>
            <a:off x="1654049" y="3714137"/>
            <a:ext cx="5730282" cy="2837259"/>
            <a:chOff x="1654049" y="2918818"/>
            <a:chExt cx="5730282" cy="1756414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654049" y="2918818"/>
              <a:ext cx="0" cy="1756414"/>
            </a:xfrm>
            <a:prstGeom prst="line">
              <a:avLst/>
            </a:prstGeom>
            <a:ln w="952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67416" y="2918818"/>
              <a:ext cx="0" cy="1756414"/>
            </a:xfrm>
            <a:prstGeom prst="line">
              <a:avLst/>
            </a:prstGeom>
            <a:ln w="952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991447" y="2918818"/>
              <a:ext cx="0" cy="1756414"/>
            </a:xfrm>
            <a:prstGeom prst="line">
              <a:avLst/>
            </a:prstGeom>
            <a:ln w="952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7384331" y="2918818"/>
              <a:ext cx="0" cy="1756414"/>
            </a:xfrm>
            <a:prstGeom prst="line">
              <a:avLst/>
            </a:prstGeom>
            <a:ln w="952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542234" y="2918818"/>
              <a:ext cx="0" cy="1756414"/>
            </a:xfrm>
            <a:prstGeom prst="line">
              <a:avLst/>
            </a:prstGeom>
            <a:ln w="952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123825" y="6182795"/>
            <a:ext cx="2133600" cy="363731"/>
          </a:xfrm>
          <a:prstGeom prst="rect">
            <a:avLst/>
          </a:prstGeom>
        </p:spPr>
        <p:txBody>
          <a:bodyPr/>
          <a:lstStyle/>
          <a:p>
            <a:fld id="{407B5B89-653A-5F41-AEBD-4DA2C2B86B1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1" name="Picture 60" descr="netflix_logo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78625" y="6113943"/>
            <a:ext cx="788859" cy="318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24" y="5257355"/>
            <a:ext cx="1121134" cy="3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1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133573" y="2604373"/>
            <a:ext cx="928211" cy="774855"/>
            <a:chOff x="3594833" y="2765941"/>
            <a:chExt cx="655441" cy="5852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4833" y="2765941"/>
              <a:ext cx="655441" cy="585216"/>
            </a:xfrm>
            <a:prstGeom prst="rect">
              <a:avLst/>
            </a:prstGeom>
          </p:spPr>
        </p:pic>
        <p:pic>
          <p:nvPicPr>
            <p:cNvPr id="5" name="Picture 4" descr="P4_256x25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2277" y="2821797"/>
              <a:ext cx="472185" cy="472185"/>
            </a:xfrm>
            <a:prstGeom prst="rect">
              <a:avLst/>
            </a:prstGeom>
            <a:effectLst>
              <a:glow rad="38100">
                <a:schemeClr val="tx1">
                  <a:alpha val="15000"/>
                </a:schemeClr>
              </a:glow>
            </a:effectLst>
          </p:spPr>
        </p:pic>
      </p:grpSp>
      <p:grpSp>
        <p:nvGrpSpPr>
          <p:cNvPr id="30" name="Group 29"/>
          <p:cNvGrpSpPr/>
          <p:nvPr/>
        </p:nvGrpSpPr>
        <p:grpSpPr>
          <a:xfrm>
            <a:off x="471745" y="3074698"/>
            <a:ext cx="647700" cy="564879"/>
            <a:chOff x="471745" y="3074697"/>
            <a:chExt cx="647700" cy="56487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745" y="3118876"/>
              <a:ext cx="647700" cy="520700"/>
            </a:xfrm>
            <a:prstGeom prst="rect">
              <a:avLst/>
            </a:prstGeom>
          </p:spPr>
        </p:pic>
        <p:pic>
          <p:nvPicPr>
            <p:cNvPr id="6" name="Picture 20" descr="git-logo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5556" y="3074697"/>
              <a:ext cx="512842" cy="500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" name="Picture 24" descr="Swarm_DarkBlue_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942" y="3776603"/>
            <a:ext cx="702320" cy="702320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05241" y="2439853"/>
            <a:ext cx="809593" cy="1119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 27"/>
          <p:cNvGrpSpPr/>
          <p:nvPr/>
        </p:nvGrpSpPr>
        <p:grpSpPr>
          <a:xfrm>
            <a:off x="471745" y="2083673"/>
            <a:ext cx="647700" cy="520700"/>
            <a:chOff x="471745" y="2083672"/>
            <a:chExt cx="647700" cy="5207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745" y="2083672"/>
              <a:ext cx="647700" cy="520700"/>
            </a:xfrm>
            <a:prstGeom prst="rect">
              <a:avLst/>
            </a:prstGeom>
          </p:spPr>
        </p:pic>
        <p:pic>
          <p:nvPicPr>
            <p:cNvPr id="24" name="Picture 23" descr="P4-V_256x256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603" y="2083672"/>
              <a:ext cx="377985" cy="377985"/>
            </a:xfrm>
            <a:prstGeom prst="rect">
              <a:avLst/>
            </a:prstGeom>
          </p:spPr>
        </p:pic>
      </p:grpSp>
      <p:cxnSp>
        <p:nvCxnSpPr>
          <p:cNvPr id="32" name="Straight Arrow Connector 31"/>
          <p:cNvCxnSpPr>
            <a:stCxn id="27" idx="3"/>
          </p:cNvCxnSpPr>
          <p:nvPr/>
        </p:nvCxnSpPr>
        <p:spPr>
          <a:xfrm>
            <a:off x="1119447" y="2344021"/>
            <a:ext cx="893123" cy="334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9" idx="3"/>
          </p:cNvCxnSpPr>
          <p:nvPr/>
        </p:nvCxnSpPr>
        <p:spPr>
          <a:xfrm flipV="1">
            <a:off x="1119447" y="3074698"/>
            <a:ext cx="893123" cy="304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" idx="2"/>
            <a:endCxn id="25" idx="1"/>
          </p:cNvCxnSpPr>
          <p:nvPr/>
        </p:nvCxnSpPr>
        <p:spPr>
          <a:xfrm rot="16200000" flipH="1">
            <a:off x="2631042" y="3345862"/>
            <a:ext cx="748537" cy="81526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" idx="3"/>
            <a:endCxn id="26" idx="1"/>
          </p:cNvCxnSpPr>
          <p:nvPr/>
        </p:nvCxnSpPr>
        <p:spPr>
          <a:xfrm>
            <a:off x="3061784" y="2991799"/>
            <a:ext cx="1843457" cy="75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25" idx="3"/>
            <a:endCxn id="26" idx="2"/>
          </p:cNvCxnSpPr>
          <p:nvPr/>
        </p:nvCxnSpPr>
        <p:spPr>
          <a:xfrm flipV="1">
            <a:off x="4115262" y="3558873"/>
            <a:ext cx="1194774" cy="56889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4195" y="2299731"/>
            <a:ext cx="750244" cy="75024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5187" y="2918423"/>
            <a:ext cx="696432" cy="69643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3882" y="3645163"/>
            <a:ext cx="482600" cy="482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4739" y="3949812"/>
            <a:ext cx="482600" cy="4826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5794555" y="2678330"/>
            <a:ext cx="918510" cy="313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964651" y="3118876"/>
            <a:ext cx="1391833" cy="184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964649" y="3303526"/>
            <a:ext cx="829546" cy="3416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40259" y="4626811"/>
            <a:ext cx="213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50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244753" y="2188337"/>
            <a:ext cx="4102673" cy="3397251"/>
          </a:xfrm>
        </p:spPr>
        <p:txBody>
          <a:bodyPr/>
          <a:lstStyle/>
          <a:p>
            <a:r>
              <a:rPr lang="en-US" dirty="0" smtClean="0"/>
              <a:t>Community</a:t>
            </a:r>
          </a:p>
          <a:p>
            <a:pPr lvl="1"/>
            <a:r>
              <a:rPr lang="en-US" dirty="0" smtClean="0"/>
              <a:t>Old tech (P4 CLI)</a:t>
            </a:r>
          </a:p>
          <a:p>
            <a:pPr lvl="1"/>
            <a:r>
              <a:rPr lang="en-US" dirty="0" smtClean="0"/>
              <a:t>Established</a:t>
            </a:r>
          </a:p>
          <a:p>
            <a:pPr lvl="1"/>
            <a:r>
              <a:rPr lang="en-US" dirty="0" smtClean="0"/>
              <a:t>Base for other </a:t>
            </a:r>
            <a:r>
              <a:rPr lang="en-US" dirty="0" err="1" smtClean="0"/>
              <a:t>plugins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(Job DSL)</a:t>
            </a:r>
            <a:endParaRPr lang="en-US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584129" y="2188337"/>
            <a:ext cx="4102673" cy="33972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Perforce</a:t>
            </a:r>
          </a:p>
          <a:p>
            <a:pPr lvl="1"/>
            <a:r>
              <a:rPr lang="en-US" smtClean="0"/>
              <a:t>New tech (P4JAVA)</a:t>
            </a:r>
          </a:p>
          <a:p>
            <a:pPr lvl="1"/>
            <a:r>
              <a:rPr lang="en-US" smtClean="0"/>
              <a:t>Enterprise-friendly (Credentials)</a:t>
            </a:r>
          </a:p>
          <a:p>
            <a:pPr lvl="1"/>
            <a:r>
              <a:rPr lang="en-US" smtClean="0"/>
              <a:t>Review-friendly (shelving)</a:t>
            </a:r>
          </a:p>
          <a:p>
            <a:pPr lvl="1"/>
            <a:r>
              <a:rPr lang="en-US" smtClean="0"/>
              <a:t>Knows Swarm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3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0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Version management needs CI</a:t>
            </a:r>
          </a:p>
          <a:p>
            <a:r>
              <a:rPr lang="en-US" dirty="0" smtClean="0"/>
              <a:t>CI needs version management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87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8461"/>
            <a:ext cx="9144000" cy="63695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4512"/>
            <a:ext cx="9144000" cy="720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Thank You To Our Sponsors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188029" y="1343548"/>
            <a:ext cx="6801194" cy="2743200"/>
            <a:chOff x="1188029" y="1337185"/>
            <a:chExt cx="6801194" cy="2743200"/>
          </a:xfrm>
        </p:grpSpPr>
        <p:sp>
          <p:nvSpPr>
            <p:cNvPr id="9" name="Rectangle 8"/>
            <p:cNvSpPr/>
            <p:nvPr/>
          </p:nvSpPr>
          <p:spPr>
            <a:xfrm>
              <a:off x="1188029" y="1337185"/>
              <a:ext cx="6801194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8029" y="1343548"/>
              <a:ext cx="6801194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i="1" dirty="0" smtClean="0">
                  <a:solidFill>
                    <a:schemeClr val="bg1"/>
                  </a:solidFill>
                </a:rPr>
                <a:t>Platinum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9631" y="4204437"/>
            <a:ext cx="8911242" cy="1490719"/>
            <a:chOff x="133005" y="4204437"/>
            <a:chExt cx="8911242" cy="1490719"/>
          </a:xfrm>
        </p:grpSpPr>
        <p:sp>
          <p:nvSpPr>
            <p:cNvPr id="21" name="Rectangle 20"/>
            <p:cNvSpPr/>
            <p:nvPr/>
          </p:nvSpPr>
          <p:spPr>
            <a:xfrm>
              <a:off x="133005" y="4232116"/>
              <a:ext cx="8911242" cy="1463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3005" y="4204437"/>
              <a:ext cx="8911242" cy="307777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i="1" dirty="0" smtClean="0">
                  <a:solidFill>
                    <a:srgbClr val="FFFFFF"/>
                  </a:solidFill>
                </a:rPr>
                <a:t>Gold</a:t>
              </a:r>
              <a:endParaRPr lang="en-US" sz="1400" b="1" i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33379" y="5829379"/>
            <a:ext cx="1877242" cy="931907"/>
            <a:chOff x="3633379" y="5829381"/>
            <a:chExt cx="1877242" cy="931907"/>
          </a:xfrm>
        </p:grpSpPr>
        <p:sp>
          <p:nvSpPr>
            <p:cNvPr id="23" name="Rectangle 22"/>
            <p:cNvSpPr/>
            <p:nvPr/>
          </p:nvSpPr>
          <p:spPr>
            <a:xfrm>
              <a:off x="3633379" y="5879097"/>
              <a:ext cx="1877242" cy="882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33379" y="5829381"/>
              <a:ext cx="1877242" cy="307777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i="1" dirty="0" smtClean="0">
                  <a:solidFill>
                    <a:srgbClr val="FFFFFF"/>
                  </a:solidFill>
                </a:rPr>
                <a:t>Silver</a:t>
              </a:r>
              <a:endParaRPr lang="en-US" sz="1400" b="1" i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4" name="Content Placeholder 3" descr="CloudBees Logo_teal.jpg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1765" b="-21765"/>
          <a:stretch>
            <a:fillRect/>
          </a:stretch>
        </p:blipFill>
        <p:spPr>
          <a:xfrm>
            <a:off x="1615706" y="2226130"/>
            <a:ext cx="2047723" cy="1254188"/>
          </a:xfrm>
        </p:spPr>
      </p:pic>
      <p:pic>
        <p:nvPicPr>
          <p:cNvPr id="1026" name="Picture 2" descr="JFr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23" y="2181264"/>
            <a:ext cx="1331801" cy="13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duck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4826359"/>
            <a:ext cx="14668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vello syste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492" y="4826359"/>
            <a:ext cx="141922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azeme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037" y="4851758"/>
            <a:ext cx="1590675" cy="46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foce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030" y="4899383"/>
            <a:ext cx="1390650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d Hat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676" y="6216633"/>
            <a:ext cx="14859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5" y="581545"/>
            <a:ext cx="8441267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version management for CI?</a:t>
            </a:r>
          </a:p>
          <a:p>
            <a:endParaRPr lang="en-US" dirty="0" smtClean="0"/>
          </a:p>
          <a:p>
            <a:r>
              <a:rPr lang="en-US" dirty="0" smtClean="0"/>
              <a:t>Why CI for version management?</a:t>
            </a:r>
          </a:p>
          <a:p>
            <a:endParaRPr lang="en-US" dirty="0" smtClean="0"/>
          </a:p>
          <a:p>
            <a:r>
              <a:rPr lang="en-US" dirty="0" smtClean="0"/>
              <a:t>The role of code review</a:t>
            </a:r>
          </a:p>
          <a:p>
            <a:endParaRPr lang="en-US" dirty="0" smtClean="0"/>
          </a:p>
          <a:p>
            <a:r>
              <a:rPr lang="en-US" dirty="0" smtClean="0"/>
              <a:t>How all this can be done in Perforce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3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5" y="581545"/>
            <a:ext cx="8441267" cy="1143000"/>
          </a:xfrm>
        </p:spPr>
        <p:txBody>
          <a:bodyPr/>
          <a:lstStyle/>
          <a:p>
            <a:r>
              <a:rPr lang="en-US" dirty="0" smtClean="0"/>
              <a:t>Why version management for CI?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Foundation of Continuous Integration</a:t>
            </a:r>
          </a:p>
          <a:p>
            <a:pPr lvl="1"/>
            <a:r>
              <a:rPr lang="en-US" dirty="0" smtClean="0"/>
              <a:t>Has all the data CI requires</a:t>
            </a:r>
          </a:p>
          <a:p>
            <a:pPr lvl="1"/>
            <a:r>
              <a:rPr lang="en-US" dirty="0" smtClean="0"/>
              <a:t>Keeps the history and audit trail</a:t>
            </a:r>
          </a:p>
          <a:p>
            <a:pPr lvl="1"/>
            <a:r>
              <a:rPr lang="en-US" dirty="0" smtClean="0"/>
              <a:t>Reproducible builds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Triggers the build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2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Just-in-time delivery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29" y="3202931"/>
            <a:ext cx="1260448" cy="12604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17" y="3343337"/>
            <a:ext cx="1727200" cy="1231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564" y="3556431"/>
            <a:ext cx="2065789" cy="1383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06" y="2561425"/>
            <a:ext cx="406400" cy="5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77" y="2624255"/>
            <a:ext cx="4191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69" y="2743624"/>
            <a:ext cx="393700" cy="48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77" y="4770723"/>
            <a:ext cx="406400" cy="50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48" y="4672123"/>
            <a:ext cx="419100" cy="520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40" y="4576251"/>
            <a:ext cx="393700" cy="482600"/>
          </a:xfrm>
          <a:prstGeom prst="rect">
            <a:avLst/>
          </a:prstGeom>
        </p:spPr>
      </p:pic>
      <p:sp>
        <p:nvSpPr>
          <p:cNvPr id="17" name="Pentagon 16"/>
          <p:cNvSpPr/>
          <p:nvPr/>
        </p:nvSpPr>
        <p:spPr>
          <a:xfrm>
            <a:off x="2944106" y="3797299"/>
            <a:ext cx="613456" cy="302973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entagon 17"/>
          <p:cNvSpPr/>
          <p:nvPr/>
        </p:nvSpPr>
        <p:spPr>
          <a:xfrm>
            <a:off x="5550332" y="3798212"/>
            <a:ext cx="613456" cy="302973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entagon 18"/>
          <p:cNvSpPr/>
          <p:nvPr/>
        </p:nvSpPr>
        <p:spPr>
          <a:xfrm rot="18900000">
            <a:off x="884547" y="4273706"/>
            <a:ext cx="613456" cy="302973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entagon 19"/>
          <p:cNvSpPr/>
          <p:nvPr/>
        </p:nvSpPr>
        <p:spPr>
          <a:xfrm rot="2700000" flipV="1">
            <a:off x="884548" y="3317478"/>
            <a:ext cx="613456" cy="302973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050" y="2667457"/>
            <a:ext cx="851503" cy="9767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568" y="4018751"/>
            <a:ext cx="803166" cy="921279"/>
          </a:xfrm>
          <a:prstGeom prst="rect">
            <a:avLst/>
          </a:prstGeom>
        </p:spPr>
      </p:pic>
      <p:sp>
        <p:nvSpPr>
          <p:cNvPr id="25" name="Pentagon 24"/>
          <p:cNvSpPr/>
          <p:nvPr/>
        </p:nvSpPr>
        <p:spPr>
          <a:xfrm rot="2700000" flipV="1">
            <a:off x="7710100" y="4158599"/>
            <a:ext cx="613456" cy="302973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entagon 25"/>
          <p:cNvSpPr/>
          <p:nvPr/>
        </p:nvSpPr>
        <p:spPr>
          <a:xfrm rot="18900000">
            <a:off x="7710099" y="3317475"/>
            <a:ext cx="613456" cy="302973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7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5" y="581545"/>
            <a:ext cx="8441267" cy="1143000"/>
          </a:xfrm>
        </p:spPr>
        <p:txBody>
          <a:bodyPr/>
          <a:lstStyle/>
          <a:p>
            <a:r>
              <a:rPr lang="en-US" dirty="0" smtClean="0"/>
              <a:t>Triggering the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</a:t>
            </a:r>
          </a:p>
          <a:p>
            <a:pPr lvl="1"/>
            <a:r>
              <a:rPr lang="en-US" dirty="0" smtClean="0"/>
              <a:t>Committing into monitored code lines</a:t>
            </a:r>
          </a:p>
          <a:p>
            <a:pPr lvl="1"/>
            <a:r>
              <a:rPr lang="en-US" dirty="0" smtClean="0"/>
              <a:t>Either through polling or externally (e.g. triggers)</a:t>
            </a:r>
          </a:p>
          <a:p>
            <a:endParaRPr lang="en-US" dirty="0" smtClean="0"/>
          </a:p>
          <a:p>
            <a:r>
              <a:rPr lang="en-US" dirty="0" smtClean="0"/>
              <a:t>User initiated</a:t>
            </a:r>
            <a:endParaRPr lang="en-US" dirty="0"/>
          </a:p>
          <a:p>
            <a:pPr lvl="1"/>
            <a:r>
              <a:rPr lang="en-US" dirty="0" smtClean="0"/>
              <a:t>Code review </a:t>
            </a:r>
          </a:p>
          <a:p>
            <a:pPr lvl="1"/>
            <a:r>
              <a:rPr lang="en-US" dirty="0" smtClean="0"/>
              <a:t>Pull requests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5" y="581545"/>
            <a:ext cx="8441267" cy="1143000"/>
          </a:xfrm>
        </p:spPr>
        <p:txBody>
          <a:bodyPr/>
          <a:lstStyle/>
          <a:p>
            <a:r>
              <a:rPr lang="en-US" dirty="0" smtClean="0"/>
              <a:t>Why CI for Version Control?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3" y="2039937"/>
            <a:ext cx="8229600" cy="747387"/>
          </a:xfrm>
        </p:spPr>
        <p:txBody>
          <a:bodyPr/>
          <a:lstStyle/>
          <a:p>
            <a:r>
              <a:rPr lang="en-US" dirty="0" smtClean="0"/>
              <a:t>It’s all about the mainline (master, trunk ...)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67" y="2637181"/>
            <a:ext cx="4519305" cy="36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81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5" y="581545"/>
            <a:ext cx="8441267" cy="1143000"/>
          </a:xfrm>
        </p:spPr>
        <p:txBody>
          <a:bodyPr/>
          <a:lstStyle/>
          <a:p>
            <a:r>
              <a:rPr lang="en-US" dirty="0" smtClean="0"/>
              <a:t>Mainline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mainline model:</a:t>
            </a:r>
          </a:p>
          <a:p>
            <a:pPr lvl="1"/>
            <a:r>
              <a:rPr lang="en-US" dirty="0" smtClean="0"/>
              <a:t>The source of all branches</a:t>
            </a:r>
          </a:p>
          <a:p>
            <a:pPr lvl="1"/>
            <a:r>
              <a:rPr lang="en-US" dirty="0" smtClean="0"/>
              <a:t>The ultimate target of all changes</a:t>
            </a:r>
          </a:p>
          <a:p>
            <a:endParaRPr lang="en-US" dirty="0" smtClean="0"/>
          </a:p>
          <a:p>
            <a:r>
              <a:rPr lang="en-US" dirty="0" smtClean="0"/>
              <a:t>The mainline should be:</a:t>
            </a:r>
            <a:endParaRPr lang="en-US" dirty="0"/>
          </a:p>
          <a:p>
            <a:pPr lvl="1"/>
            <a:r>
              <a:rPr lang="en-US" dirty="0" smtClean="0"/>
              <a:t>Always buildable</a:t>
            </a:r>
          </a:p>
          <a:p>
            <a:pPr lvl="1"/>
            <a:r>
              <a:rPr lang="en-US" dirty="0" smtClean="0"/>
              <a:t>Always testable</a:t>
            </a:r>
          </a:p>
          <a:p>
            <a:pPr lvl="1"/>
            <a:r>
              <a:rPr lang="en-US" dirty="0" smtClean="0"/>
              <a:t>Always deployable</a:t>
            </a:r>
          </a:p>
          <a:p>
            <a:pPr lvl="1"/>
            <a:r>
              <a:rPr lang="en-US" dirty="0" smtClean="0"/>
              <a:t>Ideal: Always deliverable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2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Monitored integration streams</a:t>
            </a:r>
          </a:p>
          <a:p>
            <a:r>
              <a:rPr lang="en-US" dirty="0" smtClean="0"/>
              <a:t>Pull requests</a:t>
            </a:r>
          </a:p>
          <a:p>
            <a:r>
              <a:rPr lang="en-US" dirty="0" smtClean="0"/>
              <a:t>Pre-commit check</a:t>
            </a:r>
          </a:p>
          <a:p>
            <a:pPr lvl="1"/>
            <a:r>
              <a:rPr lang="en-US" dirty="0" smtClean="0"/>
              <a:t>Initiate a review (</a:t>
            </a:r>
            <a:r>
              <a:rPr lang="en-US" dirty="0" err="1" smtClean="0"/>
              <a:t>ReviewBoard</a:t>
            </a:r>
            <a:r>
              <a:rPr lang="en-US" dirty="0" smtClean="0"/>
              <a:t>, Perforce Swarm)</a:t>
            </a:r>
          </a:p>
          <a:p>
            <a:pPr lvl="1"/>
            <a:r>
              <a:rPr lang="en-US" dirty="0" smtClean="0"/>
              <a:t>Temporary server storage (Perforce shelves)</a:t>
            </a:r>
          </a:p>
          <a:p>
            <a:endParaRPr lang="en-US" dirty="0"/>
          </a:p>
          <a:p>
            <a:r>
              <a:rPr lang="en-US" dirty="0" smtClean="0"/>
              <a:t>Or: break it and fix it quickly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Strategies to protect Mainline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76" y="4451999"/>
            <a:ext cx="1917857" cy="21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2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bug fixing increases with</a:t>
            </a:r>
            <a:br>
              <a:rPr lang="en-US" dirty="0" smtClean="0"/>
            </a:br>
            <a:r>
              <a:rPr lang="en-US" dirty="0" smtClean="0"/>
              <a:t>the maturity of the product</a:t>
            </a:r>
          </a:p>
          <a:p>
            <a:endParaRPr lang="en-US" dirty="0" smtClean="0"/>
          </a:p>
          <a:p>
            <a:r>
              <a:rPr lang="en-US" dirty="0" smtClean="0"/>
              <a:t>Good code review can</a:t>
            </a:r>
          </a:p>
          <a:p>
            <a:pPr lvl="1"/>
            <a:r>
              <a:rPr lang="en-US" dirty="0" smtClean="0"/>
              <a:t>Catch problems early to increase productivity and save money</a:t>
            </a:r>
          </a:p>
          <a:p>
            <a:pPr lvl="1"/>
            <a:r>
              <a:rPr lang="en-US" dirty="0" smtClean="0"/>
              <a:t>Improve compliance with coding standards</a:t>
            </a:r>
          </a:p>
          <a:p>
            <a:pPr lvl="1"/>
            <a:r>
              <a:rPr lang="en-US" dirty="0" smtClean="0"/>
              <a:t>Educate team members about the code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code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1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JenkinsUserConference-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14613</TotalTime>
  <Words>389</Words>
  <Application>Microsoft Macintosh PowerPoint</Application>
  <PresentationFormat>On-screen Show (4:3)</PresentationFormat>
  <Paragraphs>129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JenkinsUserConference-2</vt:lpstr>
      <vt:lpstr>Version Control and Continuous Integration</vt:lpstr>
      <vt:lpstr>Overview</vt:lpstr>
      <vt:lpstr>Why version management for CI?</vt:lpstr>
      <vt:lpstr>Just-in-time delivery</vt:lpstr>
      <vt:lpstr>Triggering the build</vt:lpstr>
      <vt:lpstr>Why CI for Version Control?</vt:lpstr>
      <vt:lpstr>Mainline</vt:lpstr>
      <vt:lpstr>Different Strategies to protect Mainline</vt:lpstr>
      <vt:lpstr>The role of code review</vt:lpstr>
      <vt:lpstr>Improving your code review</vt:lpstr>
      <vt:lpstr>How does this look like in Perforce?</vt:lpstr>
      <vt:lpstr>What is Perforce?</vt:lpstr>
      <vt:lpstr>Perforce Powers Market Leaders</vt:lpstr>
      <vt:lpstr>Pipeline</vt:lpstr>
      <vt:lpstr>Jenkins Plugin</vt:lpstr>
      <vt:lpstr>Demonstration</vt:lpstr>
      <vt:lpstr>Summary</vt:lpstr>
      <vt:lpstr>Thank You To Our Sponsors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talk</dc:title>
  <dc:creator>Bac Dai</dc:creator>
  <cp:lastModifiedBy>Sven Erik Knop</cp:lastModifiedBy>
  <cp:revision>101</cp:revision>
  <cp:lastPrinted>2014-06-29T12:16:10Z</cp:lastPrinted>
  <dcterms:created xsi:type="dcterms:W3CDTF">2014-04-29T23:11:08Z</dcterms:created>
  <dcterms:modified xsi:type="dcterms:W3CDTF">2014-08-15T12:37:05Z</dcterms:modified>
</cp:coreProperties>
</file>